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"/>
  </p:notesMasterIdLst>
  <p:sldIdLst>
    <p:sldId id="257" r:id="rId2"/>
    <p:sldId id="258" r:id="rId3"/>
    <p:sldId id="284" r:id="rId4"/>
    <p:sldId id="287" r:id="rId5"/>
    <p:sldId id="290" r:id="rId6"/>
    <p:sldId id="288" r:id="rId7"/>
    <p:sldId id="260" r:id="rId8"/>
    <p:sldId id="289" r:id="rId9"/>
    <p:sldId id="261" r:id="rId10"/>
    <p:sldId id="262" r:id="rId11"/>
    <p:sldId id="283" r:id="rId12"/>
    <p:sldId id="276" r:id="rId13"/>
    <p:sldId id="277" r:id="rId14"/>
    <p:sldId id="263" r:id="rId15"/>
    <p:sldId id="265" r:id="rId16"/>
    <p:sldId id="268" r:id="rId17"/>
    <p:sldId id="266" r:id="rId18"/>
    <p:sldId id="286" r:id="rId19"/>
    <p:sldId id="285" r:id="rId20"/>
    <p:sldId id="267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66FFFF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69EA9-EF8E-4264-A180-19476F73FD40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16901-6519-4BB6-9C11-C1FA96460110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721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Nuclear Decay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Nuclear Decay</a:t>
            </a:r>
          </a:p>
          <a:p>
            <a:r>
              <a:rPr lang="en-US" smtClean="0"/>
              <a:t>Graphic: www.lab-initio.com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955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Gamma Ray Production</a:t>
            </a:r>
          </a:p>
          <a:p>
            <a:r>
              <a:rPr lang="en-US" smtClean="0"/>
              <a:t>Gamma ray production (g):</a:t>
            </a:r>
          </a:p>
          <a:p>
            <a:endParaRPr lang="en-US" smtClean="0"/>
          </a:p>
          <a:p>
            <a:r>
              <a:rPr lang="en-US" smtClean="0"/>
              <a:t>Gamma rays are high energy photons produced in association with other forms of decay.</a:t>
            </a:r>
          </a:p>
          <a:p>
            <a:r>
              <a:rPr lang="en-US" smtClean="0"/>
              <a:t>Gamma rays are massless and do not, by themselves, change the nucleus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Gamma Ray Production</a:t>
            </a:r>
          </a:p>
          <a:p>
            <a:r>
              <a:rPr lang="en-US" smtClean="0"/>
              <a:t>Gamma ray production (g):</a:t>
            </a:r>
          </a:p>
          <a:p>
            <a:endParaRPr lang="en-US" smtClean="0"/>
          </a:p>
          <a:p>
            <a:r>
              <a:rPr lang="en-US" smtClean="0"/>
              <a:t>Gamma rays are high energy photons produced in association with other forms of decay.</a:t>
            </a:r>
          </a:p>
          <a:p>
            <a:r>
              <a:rPr lang="en-US" smtClean="0"/>
              <a:t>Gamma rays are massless and do not, by themselves, change the nucleus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6747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Gamma Ray Production</a:t>
            </a:r>
          </a:p>
          <a:p>
            <a:r>
              <a:rPr lang="en-US" smtClean="0"/>
              <a:t>Gamma ray production (g):</a:t>
            </a:r>
          </a:p>
          <a:p>
            <a:endParaRPr lang="en-US" smtClean="0"/>
          </a:p>
          <a:p>
            <a:r>
              <a:rPr lang="en-US" smtClean="0"/>
              <a:t>Gamma rays are high energy photons produced in association with other forms of decay.</a:t>
            </a:r>
          </a:p>
          <a:p>
            <a:r>
              <a:rPr lang="en-US" smtClean="0"/>
              <a:t>Gamma rays are massless and do not, by themselves, change the nucleus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Gamma Ray Production</a:t>
            </a:r>
          </a:p>
          <a:p>
            <a:r>
              <a:rPr lang="en-US" smtClean="0"/>
              <a:t>Gamma ray production (g):</a:t>
            </a:r>
          </a:p>
          <a:p>
            <a:endParaRPr lang="en-US" smtClean="0"/>
          </a:p>
          <a:p>
            <a:r>
              <a:rPr lang="en-US" smtClean="0"/>
              <a:t>Gamma rays are high energy photons produced in association with other forms of decay.</a:t>
            </a:r>
          </a:p>
          <a:p>
            <a:r>
              <a:rPr lang="en-US" smtClean="0"/>
              <a:t>Gamma rays are massless and do not, by themselves, change the nucleus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3751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Positron Production</a:t>
            </a:r>
          </a:p>
          <a:p>
            <a:r>
              <a:rPr lang="en-US" smtClean="0"/>
              <a:t>Positron emission:</a:t>
            </a:r>
          </a:p>
          <a:p>
            <a:r>
              <a:rPr lang="en-US" smtClean="0"/>
              <a:t>Positrons are the anti-particle of the electron</a:t>
            </a:r>
          </a:p>
          <a:p>
            <a:endParaRPr lang="en-US" smtClean="0"/>
          </a:p>
          <a:p>
            <a:r>
              <a:rPr lang="en-US" smtClean="0"/>
              <a:t>Positron emission converts a proton to a neutron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Positron Production</a:t>
            </a:r>
          </a:p>
          <a:p>
            <a:r>
              <a:rPr lang="en-US" smtClean="0"/>
              <a:t>Positron emission:</a:t>
            </a:r>
          </a:p>
          <a:p>
            <a:r>
              <a:rPr lang="en-US" smtClean="0"/>
              <a:t>Positrons are the anti-particle of the electron</a:t>
            </a:r>
          </a:p>
          <a:p>
            <a:endParaRPr lang="en-US" smtClean="0"/>
          </a:p>
          <a:p>
            <a:r>
              <a:rPr lang="en-US" smtClean="0"/>
              <a:t>Positron emission converts a proton to a neutron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3300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Electron Capture</a:t>
            </a:r>
          </a:p>
          <a:p>
            <a:r>
              <a:rPr lang="en-US" smtClean="0"/>
              <a:t>Electron capture:  (inner-orbital electron is captured by the nucleus)</a:t>
            </a:r>
          </a:p>
          <a:p>
            <a:r>
              <a:rPr lang="en-US" smtClean="0"/>
              <a:t>Electron capture converts a proton to a neutron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Electron Capture</a:t>
            </a:r>
          </a:p>
          <a:p>
            <a:r>
              <a:rPr lang="en-US" smtClean="0"/>
              <a:t>Electron capture:  (inner-orbital electron is captured by the nucleus)</a:t>
            </a:r>
          </a:p>
          <a:p>
            <a:r>
              <a:rPr lang="en-US" smtClean="0"/>
              <a:t>Electron capture converts a proton to a neutron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9329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Types of Radiation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Types of Radiation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2232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Nuclear</a:t>
            </a:r>
            <a:br>
              <a:rPr lang="en-US" smtClean="0"/>
            </a:br>
            <a:r>
              <a:rPr lang="en-US" smtClean="0"/>
              <a:t>Stability</a:t>
            </a:r>
          </a:p>
          <a:p>
            <a:r>
              <a:rPr lang="en-US" smtClean="0"/>
              <a:t>Decay will occur in such a way as to return a nucleus to the band (line) of stability.</a:t>
            </a:r>
          </a:p>
          <a:p>
            <a:r>
              <a:rPr lang="en-US" smtClean="0"/>
              <a:t>The most stable nuclide is Iron-56</a:t>
            </a:r>
          </a:p>
          <a:p>
            <a:r>
              <a:rPr lang="en-US" smtClean="0"/>
              <a:t>If Z &gt; 83, the nuclide is radioactive</a:t>
            </a:r>
          </a:p>
          <a:p>
            <a:r>
              <a:rPr lang="en-US" smtClean="0"/>
              <a:t>Graphic – Wikimedia user : Napy1kenobi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Nuclear</a:t>
            </a:r>
            <a:br>
              <a:rPr lang="en-US" smtClean="0"/>
            </a:br>
            <a:r>
              <a:rPr lang="en-US" smtClean="0"/>
              <a:t>Stability</a:t>
            </a:r>
          </a:p>
          <a:p>
            <a:r>
              <a:rPr lang="en-US" smtClean="0"/>
              <a:t>Decay will occur in such a way as to return a nucleus to the band (line) of stability.</a:t>
            </a:r>
          </a:p>
          <a:p>
            <a:r>
              <a:rPr lang="en-US" smtClean="0"/>
              <a:t>The most stable nuclide is Iron-56</a:t>
            </a:r>
          </a:p>
          <a:p>
            <a:r>
              <a:rPr lang="en-US" smtClean="0"/>
              <a:t>If Z &gt; 83, the nuclide is radioactive</a:t>
            </a:r>
          </a:p>
          <a:p>
            <a:r>
              <a:rPr lang="en-US" smtClean="0"/>
              <a:t>Graphic – Wikimedia user : Napy1kenobi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9412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Decay Series</a:t>
            </a:r>
          </a:p>
          <a:p>
            <a:r>
              <a:rPr lang="en-US" smtClean="0"/>
              <a:t>A radioactive nucleus reaches a stable state by a series of steps</a:t>
            </a:r>
          </a:p>
          <a:p>
            <a:r>
              <a:rPr lang="en-US" smtClean="0"/>
              <a:t>Graphic – Wikimedia Commons User Tosaka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 Decay Series</a:t>
            </a:r>
          </a:p>
          <a:p>
            <a:r>
              <a:rPr lang="en-US" smtClean="0"/>
              <a:t>A radioactive nucleus reaches a stable state by a series of steps</a:t>
            </a:r>
          </a:p>
          <a:p>
            <a:r>
              <a:rPr lang="en-US" smtClean="0"/>
              <a:t>Graphic – Wikimedia Commons User Tosaka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031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Half-life</a:t>
            </a:r>
          </a:p>
          <a:p>
            <a:r>
              <a:rPr lang="en-US" smtClean="0"/>
              <a:t>Graphic - http://cafreetextbooks.ck12.org/science/CK12_Earth_Science_rev.pdf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Half-life</a:t>
            </a:r>
          </a:p>
          <a:p>
            <a:r>
              <a:rPr lang="en-US" smtClean="0"/>
              <a:t>Graphic - http://cafreetextbooks.ck12.org/science/CK12_Earth_Science_rev.pdf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7372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Decay Kinetics</a:t>
            </a:r>
          </a:p>
          <a:p>
            <a:r>
              <a:rPr lang="en-US" smtClean="0"/>
              <a:t>Decay occurs by first order kinetics (the rate of decay is proportional to the number of nuclides present)</a:t>
            </a:r>
          </a:p>
          <a:p>
            <a:r>
              <a:rPr lang="en-US" smtClean="0"/>
              <a:t>N  = number of nuclides </a:t>
            </a:r>
          </a:p>
          <a:p>
            <a:r>
              <a:rPr lang="en-US" smtClean="0"/>
              <a:t>      remaining at time t</a:t>
            </a:r>
          </a:p>
          <a:p>
            <a:r>
              <a:rPr lang="en-US" smtClean="0"/>
              <a:t>N0 = number of nuclides    </a:t>
            </a:r>
          </a:p>
          <a:p>
            <a:r>
              <a:rPr lang="en-US" smtClean="0"/>
              <a:t>      present initially</a:t>
            </a:r>
          </a:p>
          <a:p>
            <a:r>
              <a:rPr lang="en-US" smtClean="0"/>
              <a:t>k  = rate constant</a:t>
            </a:r>
          </a:p>
          <a:p>
            <a:r>
              <a:rPr lang="en-US" smtClean="0"/>
              <a:t>t  = elapsed time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Decay Kinetics</a:t>
            </a:r>
          </a:p>
          <a:p>
            <a:r>
              <a:rPr lang="en-US" smtClean="0"/>
              <a:t>Decay occurs by first order kinetics (the rate of decay is proportional to the number of nuclides present)</a:t>
            </a:r>
          </a:p>
          <a:p>
            <a:r>
              <a:rPr lang="en-US" smtClean="0"/>
              <a:t>N  = number of nuclides </a:t>
            </a:r>
          </a:p>
          <a:p>
            <a:r>
              <a:rPr lang="en-US" smtClean="0"/>
              <a:t>      remaining at time t</a:t>
            </a:r>
          </a:p>
          <a:p>
            <a:r>
              <a:rPr lang="en-US" smtClean="0"/>
              <a:t>N0 = number of nuclides    </a:t>
            </a:r>
          </a:p>
          <a:p>
            <a:r>
              <a:rPr lang="en-US" smtClean="0"/>
              <a:t>      present initially</a:t>
            </a:r>
          </a:p>
          <a:p>
            <a:r>
              <a:rPr lang="en-US" smtClean="0"/>
              <a:t>k  = rate constant</a:t>
            </a:r>
          </a:p>
          <a:p>
            <a:r>
              <a:rPr lang="en-US" smtClean="0"/>
              <a:t>t  = elapsed time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8224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Calculating Half-life</a:t>
            </a:r>
          </a:p>
          <a:p>
            <a:r>
              <a:rPr lang="en-US" smtClean="0"/>
              <a:t>t1/2 = Half-life (units dependent on rate constant, k)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Calculating Half-life</a:t>
            </a:r>
          </a:p>
          <a:p>
            <a:r>
              <a:rPr lang="en-US" smtClean="0"/>
              <a:t>t1/2 = Half-life (units dependent on rate constant, k)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537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Nuclear Symbols</a:t>
            </a:r>
          </a:p>
          <a:p>
            <a:r>
              <a:rPr lang="en-US" smtClean="0"/>
              <a:t>Element symbol</a:t>
            </a:r>
          </a:p>
          <a:p>
            <a:r>
              <a:rPr lang="en-US" smtClean="0"/>
              <a:t>Mass number, A</a:t>
            </a:r>
          </a:p>
          <a:p>
            <a:r>
              <a:rPr lang="en-US" smtClean="0"/>
              <a:t>  (p+ + no)</a:t>
            </a:r>
          </a:p>
          <a:p>
            <a:r>
              <a:rPr lang="en-US" smtClean="0"/>
              <a:t>Atomic number, Z</a:t>
            </a:r>
          </a:p>
          <a:p>
            <a:r>
              <a:rPr lang="en-US" smtClean="0"/>
              <a:t>(number of p+)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Nuclear Symbols</a:t>
            </a:r>
          </a:p>
          <a:p>
            <a:r>
              <a:rPr lang="en-US" smtClean="0"/>
              <a:t>Element symbol</a:t>
            </a:r>
          </a:p>
          <a:p>
            <a:r>
              <a:rPr lang="en-US" smtClean="0"/>
              <a:t>Mass number, A</a:t>
            </a:r>
          </a:p>
          <a:p>
            <a:r>
              <a:rPr lang="en-US" smtClean="0"/>
              <a:t>  (p+ + no)</a:t>
            </a:r>
          </a:p>
          <a:p>
            <a:r>
              <a:rPr lang="en-US" smtClean="0"/>
              <a:t>Atomic number, Z</a:t>
            </a:r>
          </a:p>
          <a:p>
            <a:r>
              <a:rPr lang="en-US" smtClean="0"/>
              <a:t>(number of p+)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7111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Sample Half-Lives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Sample Half-Lives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05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Balancing Nuclear Equations</a:t>
            </a:r>
          </a:p>
          <a:p>
            <a:r>
              <a:rPr lang="en-US" smtClean="0"/>
              <a:t>Areactants = Aproducts</a:t>
            </a:r>
          </a:p>
          <a:p>
            <a:r>
              <a:rPr lang="en-US" smtClean="0"/>
              <a:t>Zreactants = Zproducts</a:t>
            </a:r>
          </a:p>
          <a:p>
            <a:r>
              <a:rPr lang="en-US" smtClean="0"/>
              <a:t>235   + 1    =  142    +   91     + 3(1)</a:t>
            </a:r>
          </a:p>
          <a:p>
            <a:r>
              <a:rPr lang="en-US" smtClean="0"/>
              <a:t>92   +   0    =   56    +   36     +  3(0)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Balancing Nuclear Equations</a:t>
            </a:r>
          </a:p>
          <a:p>
            <a:r>
              <a:rPr lang="en-US" smtClean="0"/>
              <a:t>Areactants = Aproducts</a:t>
            </a:r>
          </a:p>
          <a:p>
            <a:r>
              <a:rPr lang="en-US" smtClean="0"/>
              <a:t>Zreactants = Zproducts</a:t>
            </a:r>
          </a:p>
          <a:p>
            <a:r>
              <a:rPr lang="en-US" smtClean="0"/>
              <a:t>235   + 1    =  142    +   91     + 3(1)</a:t>
            </a:r>
          </a:p>
          <a:p>
            <a:r>
              <a:rPr lang="en-US" smtClean="0"/>
              <a:t>92   +   0    =   56    +   36     +  3(0)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333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Balancing Nuclear Equations #2</a:t>
            </a:r>
          </a:p>
          <a:p>
            <a:r>
              <a:rPr lang="en-US" smtClean="0"/>
              <a:t>226 = 4 + ____</a:t>
            </a:r>
          </a:p>
          <a:p>
            <a:r>
              <a:rPr lang="en-US" smtClean="0"/>
              <a:t>222</a:t>
            </a:r>
          </a:p>
          <a:p>
            <a:r>
              <a:rPr lang="en-US" smtClean="0"/>
              <a:t>222</a:t>
            </a:r>
          </a:p>
          <a:p>
            <a:r>
              <a:rPr lang="en-US" smtClean="0"/>
              <a:t>88 = 2 + ___</a:t>
            </a:r>
          </a:p>
          <a:p>
            <a:r>
              <a:rPr lang="en-US" smtClean="0"/>
              <a:t>86</a:t>
            </a:r>
          </a:p>
          <a:p>
            <a:r>
              <a:rPr lang="en-US" smtClean="0"/>
              <a:t>86</a:t>
            </a:r>
          </a:p>
          <a:p>
            <a:r>
              <a:rPr lang="en-US" smtClean="0"/>
              <a:t>Atomic number 86 is radon, Rn</a:t>
            </a:r>
          </a:p>
          <a:p>
            <a:r>
              <a:rPr lang="en-US" smtClean="0"/>
              <a:t>Rn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Balancing Nuclear Equations #2</a:t>
            </a:r>
          </a:p>
          <a:p>
            <a:r>
              <a:rPr lang="en-US" smtClean="0"/>
              <a:t>226 = 4 + ____</a:t>
            </a:r>
          </a:p>
          <a:p>
            <a:r>
              <a:rPr lang="en-US" smtClean="0"/>
              <a:t>222</a:t>
            </a:r>
          </a:p>
          <a:p>
            <a:r>
              <a:rPr lang="en-US" smtClean="0"/>
              <a:t>222</a:t>
            </a:r>
          </a:p>
          <a:p>
            <a:r>
              <a:rPr lang="en-US" smtClean="0"/>
              <a:t>88 = 2 + ___</a:t>
            </a:r>
          </a:p>
          <a:p>
            <a:r>
              <a:rPr lang="en-US" smtClean="0"/>
              <a:t>86</a:t>
            </a:r>
          </a:p>
          <a:p>
            <a:r>
              <a:rPr lang="en-US" smtClean="0"/>
              <a:t>86</a:t>
            </a:r>
          </a:p>
          <a:p>
            <a:r>
              <a:rPr lang="en-US" smtClean="0"/>
              <a:t>Atomic number 86 is radon, Rn</a:t>
            </a:r>
          </a:p>
          <a:p>
            <a:r>
              <a:rPr lang="en-US" smtClean="0"/>
              <a:t>Rn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156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Balancing Nuclear Equations #3</a:t>
            </a:r>
          </a:p>
          <a:p>
            <a:r>
              <a:rPr lang="en-US" smtClean="0"/>
              <a:t>235 + 1 = 139 + 2(1) +  ____</a:t>
            </a:r>
          </a:p>
          <a:p>
            <a:r>
              <a:rPr lang="en-US" smtClean="0"/>
              <a:t>95</a:t>
            </a:r>
          </a:p>
          <a:p>
            <a:r>
              <a:rPr lang="en-US" smtClean="0"/>
              <a:t>39</a:t>
            </a:r>
          </a:p>
          <a:p>
            <a:r>
              <a:rPr lang="en-US" smtClean="0"/>
              <a:t>92 + 0 = 53 + 2(0) + ____</a:t>
            </a:r>
          </a:p>
          <a:p>
            <a:r>
              <a:rPr lang="en-US" smtClean="0"/>
              <a:t>39</a:t>
            </a:r>
          </a:p>
          <a:p>
            <a:r>
              <a:rPr lang="en-US" smtClean="0"/>
              <a:t>95</a:t>
            </a:r>
          </a:p>
          <a:p>
            <a:r>
              <a:rPr lang="en-US" smtClean="0"/>
              <a:t>Atomic number 39 is yttrium, Y</a:t>
            </a:r>
          </a:p>
          <a:p>
            <a:r>
              <a:rPr lang="en-US" smtClean="0"/>
              <a:t>Y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Balancing Nuclear Equations #3</a:t>
            </a:r>
          </a:p>
          <a:p>
            <a:r>
              <a:rPr lang="en-US" smtClean="0"/>
              <a:t>235 + 1 = 139 + 2(1) +  ____</a:t>
            </a:r>
          </a:p>
          <a:p>
            <a:r>
              <a:rPr lang="en-US" smtClean="0"/>
              <a:t>95</a:t>
            </a:r>
          </a:p>
          <a:p>
            <a:r>
              <a:rPr lang="en-US" smtClean="0"/>
              <a:t>39</a:t>
            </a:r>
          </a:p>
          <a:p>
            <a:r>
              <a:rPr lang="en-US" smtClean="0"/>
              <a:t>92 + 0 = 53 + 2(0) + ____</a:t>
            </a:r>
          </a:p>
          <a:p>
            <a:r>
              <a:rPr lang="en-US" smtClean="0"/>
              <a:t>39</a:t>
            </a:r>
          </a:p>
          <a:p>
            <a:r>
              <a:rPr lang="en-US" smtClean="0"/>
              <a:t>95</a:t>
            </a:r>
          </a:p>
          <a:p>
            <a:r>
              <a:rPr lang="en-US" smtClean="0"/>
              <a:t>Atomic number 39 is yttrium, Y</a:t>
            </a:r>
          </a:p>
          <a:p>
            <a:r>
              <a:rPr lang="en-US" smtClean="0"/>
              <a:t>Y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385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Alpha Decay</a:t>
            </a:r>
          </a:p>
          <a:p>
            <a:r>
              <a:rPr lang="en-US" smtClean="0"/>
              <a:t>Alpha production (a):  </a:t>
            </a:r>
          </a:p>
          <a:p>
            <a:r>
              <a:rPr lang="en-US" smtClean="0"/>
              <a:t>an alpha particle is a</a:t>
            </a:r>
          </a:p>
          <a:p>
            <a:r>
              <a:rPr lang="en-US" smtClean="0"/>
              <a:t>helium nucleus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Alpha decay is limited to heavy, radioactive</a:t>
            </a:r>
          </a:p>
          <a:p>
            <a:r>
              <a:rPr lang="en-US" smtClean="0"/>
              <a:t>nuclei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Alpha Decay</a:t>
            </a:r>
          </a:p>
          <a:p>
            <a:r>
              <a:rPr lang="en-US" smtClean="0"/>
              <a:t>Alpha production (a):  </a:t>
            </a:r>
          </a:p>
          <a:p>
            <a:r>
              <a:rPr lang="en-US" smtClean="0"/>
              <a:t>an alpha particle is a</a:t>
            </a:r>
          </a:p>
          <a:p>
            <a:r>
              <a:rPr lang="en-US" smtClean="0"/>
              <a:t>helium nucleus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Alpha decay is limited to heavy, radioactive</a:t>
            </a:r>
          </a:p>
          <a:p>
            <a:r>
              <a:rPr lang="en-US" smtClean="0"/>
              <a:t>nuclei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1786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Alpha Radiation</a:t>
            </a:r>
          </a:p>
          <a:p>
            <a:r>
              <a:rPr lang="en-US" smtClean="0"/>
              <a:t>Limited to VERY large nucleii.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Alpha Radiation</a:t>
            </a:r>
          </a:p>
          <a:p>
            <a:r>
              <a:rPr lang="en-US" smtClean="0"/>
              <a:t>Limited to VERY large nucleii.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066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Beta Decay</a:t>
            </a:r>
          </a:p>
          <a:p>
            <a:r>
              <a:rPr lang="en-US" smtClean="0"/>
              <a:t>Beta production (b):</a:t>
            </a:r>
          </a:p>
          <a:p>
            <a:r>
              <a:rPr lang="en-US" smtClean="0"/>
              <a:t>A beta particle is an </a:t>
            </a:r>
          </a:p>
          <a:p>
            <a:r>
              <a:rPr lang="en-US" smtClean="0"/>
              <a:t>electron ejected from </a:t>
            </a:r>
          </a:p>
          <a:p>
            <a:r>
              <a:rPr lang="en-US" smtClean="0"/>
              <a:t>the nucleus </a:t>
            </a:r>
          </a:p>
          <a:p>
            <a:r>
              <a:rPr lang="en-US" smtClean="0"/>
              <a:t>Beta emission converts a neutron to a proton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Beta Decay</a:t>
            </a:r>
          </a:p>
          <a:p>
            <a:r>
              <a:rPr lang="en-US" smtClean="0"/>
              <a:t>Beta production (b):</a:t>
            </a:r>
          </a:p>
          <a:p>
            <a:r>
              <a:rPr lang="en-US" smtClean="0"/>
              <a:t>A beta particle is an </a:t>
            </a:r>
          </a:p>
          <a:p>
            <a:r>
              <a:rPr lang="en-US" smtClean="0"/>
              <a:t>electron ejected from </a:t>
            </a:r>
          </a:p>
          <a:p>
            <a:r>
              <a:rPr lang="en-US" smtClean="0"/>
              <a:t>the nucleus </a:t>
            </a:r>
          </a:p>
          <a:p>
            <a:r>
              <a:rPr lang="en-US" smtClean="0"/>
              <a:t>Beta emission converts a neutron to a proton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733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Beta Radiation</a:t>
            </a:r>
          </a:p>
          <a:p>
            <a:r>
              <a:rPr lang="en-US" smtClean="0"/>
              <a:t>Converts a neutron into a proton.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Beta Radiation</a:t>
            </a:r>
          </a:p>
          <a:p>
            <a:r>
              <a:rPr lang="en-US" smtClean="0"/>
              <a:t>Converts a neutron into a proton.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512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6.png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7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0"/>
            <a:ext cx="41910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Nuclear Decay</a:t>
            </a:r>
          </a:p>
        </p:txBody>
      </p:sp>
      <p:pic>
        <p:nvPicPr>
          <p:cNvPr id="20482" name="Picture 2" descr="http://www.lab-initio.com/screen_res/nz0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609600"/>
            <a:ext cx="7010400" cy="57631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64209" y="6581001"/>
            <a:ext cx="22797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Graphic: www.lab-initio.com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696200" cy="762000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en-US" sz="3200" dirty="0" smtClean="0">
                <a:solidFill>
                  <a:srgbClr val="000000"/>
                </a:solidFill>
              </a:rPr>
              <a:t>Gamma Ray Production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924800" cy="685800"/>
          </a:xfrm>
        </p:spPr>
        <p:txBody>
          <a:bodyPr lIns="90488" tIns="44450" rIns="90488" bIns="44450"/>
          <a:lstStyle/>
          <a:p>
            <a:pPr marL="0" indent="0" eaLnBrk="1" hangingPunct="1"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Gamma ray production (</a:t>
            </a:r>
            <a:r>
              <a:rPr lang="en-US" sz="2800" dirty="0" smtClean="0">
                <a:solidFill>
                  <a:srgbClr val="000000"/>
                </a:solidFill>
                <a:latin typeface="Symbol" pitchFamily="18" charset="2"/>
              </a:rPr>
              <a:t>g</a:t>
            </a:r>
            <a:r>
              <a:rPr lang="en-US" sz="2800" dirty="0" smtClean="0">
                <a:solidFill>
                  <a:srgbClr val="000000"/>
                </a:solidFill>
              </a:rPr>
              <a:t>):</a:t>
            </a:r>
          </a:p>
          <a:p>
            <a:pPr marL="0" indent="0" eaLnBrk="1" hangingPunct="1">
              <a:defRPr/>
            </a:pPr>
            <a:endParaRPr lang="en-US" sz="2800" dirty="0" smtClean="0"/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685800" y="3200400"/>
            <a:ext cx="7848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Gamma rays are high energy photons produced in association with other forms of decay.</a:t>
            </a:r>
          </a:p>
        </p:txBody>
      </p:sp>
      <p:sp>
        <p:nvSpPr>
          <p:cNvPr id="6151" name="Text Box 11"/>
          <p:cNvSpPr txBox="1">
            <a:spLocks noChangeArrowheads="1"/>
          </p:cNvSpPr>
          <p:nvPr/>
        </p:nvSpPr>
        <p:spPr bwMode="auto">
          <a:xfrm>
            <a:off x="746125" y="4797425"/>
            <a:ext cx="7026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669925" y="4724400"/>
            <a:ext cx="77882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Gamma rays are </a:t>
            </a:r>
            <a:r>
              <a:rPr lang="en-US" dirty="0" err="1">
                <a:solidFill>
                  <a:srgbClr val="000000"/>
                </a:solidFill>
              </a:rPr>
              <a:t>massless</a:t>
            </a:r>
            <a:r>
              <a:rPr lang="en-US" dirty="0">
                <a:solidFill>
                  <a:srgbClr val="000000"/>
                </a:solidFill>
              </a:rPr>
              <a:t> and do not, by themselves, change the nucleus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057400" y="2286000"/>
          <a:ext cx="5029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Equation" r:id="rId4" imgW="1447560" imgH="241200" progId="Equation.3">
                  <p:embed/>
                </p:oleObj>
              </mc:Choice>
              <mc:Fallback>
                <p:oleObj name="Equation" r:id="rId4" imgW="144756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286000"/>
                        <a:ext cx="502920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6" grpId="0"/>
      <p:bldP spid="92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696200" cy="762000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en-US" sz="3200" dirty="0" smtClean="0">
                <a:solidFill>
                  <a:srgbClr val="000000"/>
                </a:solidFill>
              </a:rPr>
              <a:t>Gamma Ray Production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924800" cy="685800"/>
          </a:xfrm>
        </p:spPr>
        <p:txBody>
          <a:bodyPr lIns="90488" tIns="44450" rIns="90488" bIns="44450"/>
          <a:lstStyle/>
          <a:p>
            <a:pPr marL="0" indent="0" eaLnBrk="1" hangingPunct="1"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Gamma ray production (</a:t>
            </a:r>
            <a:r>
              <a:rPr lang="en-US" sz="2800" dirty="0" smtClean="0">
                <a:solidFill>
                  <a:srgbClr val="000000"/>
                </a:solidFill>
                <a:latin typeface="Symbol" pitchFamily="18" charset="2"/>
              </a:rPr>
              <a:t>g</a:t>
            </a:r>
            <a:r>
              <a:rPr lang="en-US" sz="2800" dirty="0" smtClean="0">
                <a:solidFill>
                  <a:srgbClr val="000000"/>
                </a:solidFill>
              </a:rPr>
              <a:t>):</a:t>
            </a:r>
          </a:p>
          <a:p>
            <a:pPr marL="0" indent="0" eaLnBrk="1" hangingPunct="1">
              <a:defRPr/>
            </a:pPr>
            <a:endParaRPr lang="en-US" sz="2800" dirty="0" smtClean="0"/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28600" y="2362200"/>
            <a:ext cx="4953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Gamma rays are high energy photons produced in association with other forms of decay.</a:t>
            </a:r>
          </a:p>
        </p:txBody>
      </p:sp>
      <p:sp>
        <p:nvSpPr>
          <p:cNvPr id="6151" name="Text Box 11"/>
          <p:cNvSpPr txBox="1">
            <a:spLocks noChangeArrowheads="1"/>
          </p:cNvSpPr>
          <p:nvPr/>
        </p:nvSpPr>
        <p:spPr bwMode="auto">
          <a:xfrm>
            <a:off x="746125" y="4797425"/>
            <a:ext cx="7026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228600" y="4191000"/>
            <a:ext cx="405447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Gamma rays are </a:t>
            </a:r>
            <a:r>
              <a:rPr lang="en-US" dirty="0" err="1">
                <a:solidFill>
                  <a:srgbClr val="000000"/>
                </a:solidFill>
              </a:rPr>
              <a:t>massless</a:t>
            </a:r>
            <a:r>
              <a:rPr lang="en-US" dirty="0">
                <a:solidFill>
                  <a:srgbClr val="000000"/>
                </a:solidFill>
              </a:rPr>
              <a:t> and do not, by themselves, change the nucleus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981200" y="1524000"/>
          <a:ext cx="542623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1" name="Equation" r:id="rId4" imgW="1562040" imgH="241200" progId="Equation.3">
                  <p:embed/>
                </p:oleObj>
              </mc:Choice>
              <mc:Fallback>
                <p:oleObj name="Equation" r:id="rId4" imgW="156204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524000"/>
                        <a:ext cx="5426238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845" name="Picture 5" descr="http://upload.wikimedia.org/wikipedia/commons/thumb/c/c2/Gamma_Decay.svg/500px-Gamma_Decay.sv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38600" y="2819400"/>
            <a:ext cx="4762500" cy="3238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6" grpId="0" autoUpdateAnimBg="0"/>
      <p:bldP spid="922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en-US" sz="3200" smtClean="0">
                <a:solidFill>
                  <a:srgbClr val="000000"/>
                </a:solidFill>
              </a:rPr>
              <a:t>Positron Production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219200"/>
            <a:ext cx="4800600" cy="1905000"/>
          </a:xfrm>
        </p:spPr>
        <p:txBody>
          <a:bodyPr lIns="90488" tIns="44450" rIns="90488" bIns="44450"/>
          <a:lstStyle/>
          <a:p>
            <a:pPr marL="0" indent="0" eaLnBrk="1" hangingPunct="1">
              <a:buFontTx/>
              <a:buNone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Positron emission: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800" dirty="0" smtClean="0">
                <a:solidFill>
                  <a:srgbClr val="000000"/>
                </a:solidFill>
                <a:effectLst/>
              </a:rPr>
              <a:t>Positrons are the anti-particle of the electron</a:t>
            </a:r>
            <a:endParaRPr lang="en-US" sz="2800" dirty="0" smtClean="0">
              <a:solidFill>
                <a:srgbClr val="00000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228600" y="4572000"/>
            <a:ext cx="8686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Positron emission converts a proton to a neutron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905000" y="3124200"/>
          <a:ext cx="5181600" cy="1158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name="Equation" r:id="rId4" imgW="1079280" imgH="241200" progId="Equation.3">
                  <p:embed/>
                </p:oleObj>
              </mc:Choice>
              <mc:Fallback>
                <p:oleObj name="Equation" r:id="rId4" imgW="1079280" imgH="241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3124200"/>
                        <a:ext cx="5181600" cy="11582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5334000" y="1371600"/>
          <a:ext cx="914400" cy="1265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Equation" r:id="rId6" imgW="164880" imgH="228600" progId="Equation.3">
                  <p:embed/>
                </p:oleObj>
              </mc:Choice>
              <mc:Fallback>
                <p:oleObj name="Equation" r:id="rId6" imgW="16488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371600"/>
                        <a:ext cx="914400" cy="126575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696200" cy="762000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</a:rPr>
              <a:t>Electron Capture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7772400" cy="1143000"/>
          </a:xfrm>
        </p:spPr>
        <p:txBody>
          <a:bodyPr lIns="90488" tIns="44450" rIns="90488" bIns="44450"/>
          <a:lstStyle/>
          <a:p>
            <a:pPr marL="0" indent="0" eaLnBrk="1" hangingPunct="1">
              <a:buFontTx/>
              <a:buNone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Electron capture:  (inner-orbital electron is captured by the nucleus)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609600" y="4038600"/>
            <a:ext cx="7254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Electron capture converts a proton to a neutron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676400" y="2667000"/>
          <a:ext cx="5727032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Equation" r:id="rId4" imgW="1511280" imgH="241200" progId="Equation.3">
                  <p:embed/>
                </p:oleObj>
              </mc:Choice>
              <mc:Fallback>
                <p:oleObj name="Equation" r:id="rId4" imgW="151128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667000"/>
                        <a:ext cx="5727032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Types of Radiation</a:t>
            </a:r>
          </a:p>
        </p:txBody>
      </p:sp>
      <p:pic>
        <p:nvPicPr>
          <p:cNvPr id="19459" name="Picture 3" descr="radiationtype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0"/>
            <a:ext cx="8686800" cy="677720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0" y="304800"/>
            <a:ext cx="2743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smtClean="0">
                <a:solidFill>
                  <a:srgbClr val="000000"/>
                </a:solidFill>
              </a:rPr>
              <a:t>Nuclear</a:t>
            </a:r>
            <a:br>
              <a:rPr lang="en-US" sz="3200" smtClean="0">
                <a:solidFill>
                  <a:srgbClr val="000000"/>
                </a:solidFill>
              </a:rPr>
            </a:br>
            <a:r>
              <a:rPr lang="en-US" sz="3200" smtClean="0">
                <a:solidFill>
                  <a:srgbClr val="000000"/>
                </a:solidFill>
              </a:rPr>
              <a:t>Stability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181600" y="1447800"/>
            <a:ext cx="3673475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Decay will occur in such a way as to return a nucleus to the band (line) of stability.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165725" y="3810000"/>
            <a:ext cx="40544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The most stable nuclide is Iron-56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181600" y="4997450"/>
            <a:ext cx="3886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If Z &gt; 83, the nuclide is radioactive</a:t>
            </a:r>
          </a:p>
        </p:txBody>
      </p:sp>
      <p:pic>
        <p:nvPicPr>
          <p:cNvPr id="31746" name="Picture 2" descr="http://upload.wikimedia.org/wikipedia/commons/thumb/c/c4/Table_isotopes_en.svg/1000px-Table_isotopes_en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4813300" cy="688892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437810" y="6457890"/>
            <a:ext cx="2706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Graphic – Wikimedia user : Napy1kenobi</a:t>
            </a:r>
          </a:p>
          <a:p>
            <a:endParaRPr lang="en-US" sz="1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/>
      <p:bldP spid="1229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upload.wikimedia.org/wikipedia/commons/1/1c/Decay_chain%284n%2CThorium_series%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118"/>
            <a:ext cx="4737100" cy="6817882"/>
          </a:xfrm>
          <a:prstGeom prst="rect">
            <a:avLst/>
          </a:prstGeom>
          <a:noFill/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876800" y="381000"/>
            <a:ext cx="3505200" cy="1524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 Decay Series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572000" y="2133600"/>
            <a:ext cx="4191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 radioactive nucleus reaches a stable state by a series of steps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29283" y="6581001"/>
            <a:ext cx="3414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Graphic – Wikimedia Commons User </a:t>
            </a:r>
            <a:r>
              <a:rPr lang="en-US" sz="1200" dirty="0" err="1" smtClean="0">
                <a:solidFill>
                  <a:srgbClr val="000000"/>
                </a:solidFill>
              </a:rPr>
              <a:t>Tosaka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File:Radioactive deca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533400"/>
            <a:ext cx="6934200" cy="6066035"/>
          </a:xfrm>
          <a:prstGeom prst="rect">
            <a:avLst/>
          </a:prstGeom>
          <a:noFill/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Half-life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36137" y="6611779"/>
            <a:ext cx="53078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Graphic - http://cafreetextbooks.ck12.org/science/CK12_Earth_Science_rev.pdf</a:t>
            </a:r>
            <a:endParaRPr lang="en-US" sz="1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848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</a:rPr>
              <a:t>Decay Kinetics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533400" y="914400"/>
            <a:ext cx="81692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Decay occurs by first order kinetics (the rate of decay is proportional to the number of nuclides present)</a:t>
            </a:r>
          </a:p>
        </p:txBody>
      </p:sp>
      <p:graphicFrame>
        <p:nvGraphicFramePr>
          <p:cNvPr id="26629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1347557"/>
              </p:ext>
            </p:extLst>
          </p:nvPr>
        </p:nvGraphicFramePr>
        <p:xfrm>
          <a:off x="304800" y="3214688"/>
          <a:ext cx="3733800" cy="202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2" name="Equation" r:id="rId4" imgW="888840" imgH="482400" progId="Equation.DSMT4">
                  <p:embed/>
                </p:oleObj>
              </mc:Choice>
              <mc:Fallback>
                <p:oleObj name="Equation" r:id="rId4" imgW="888840" imgH="482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214688"/>
                        <a:ext cx="3733800" cy="2027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648200" y="3505200"/>
            <a:ext cx="4495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 = number of nuclides </a:t>
            </a:r>
          </a:p>
          <a:p>
            <a:r>
              <a:rPr lang="en-US" dirty="0">
                <a:solidFill>
                  <a:srgbClr val="000000"/>
                </a:solidFill>
              </a:rPr>
              <a:t>      remaining at time </a:t>
            </a:r>
            <a:r>
              <a:rPr lang="en-US" i="1" dirty="0">
                <a:solidFill>
                  <a:srgbClr val="000000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4724400" y="2362200"/>
            <a:ext cx="4495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N</a:t>
            </a:r>
            <a:r>
              <a:rPr lang="en-US" i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0</a:t>
            </a:r>
            <a:r>
              <a:rPr lang="en-US" dirty="0">
                <a:solidFill>
                  <a:srgbClr val="000000"/>
                </a:solidFill>
              </a:rPr>
              <a:t> = number of nuclides    </a:t>
            </a:r>
          </a:p>
          <a:p>
            <a:r>
              <a:rPr lang="en-US" dirty="0">
                <a:solidFill>
                  <a:srgbClr val="000000"/>
                </a:solidFill>
              </a:rPr>
              <a:t>      present initially</a:t>
            </a:r>
            <a:endParaRPr lang="en-US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4724400" y="4648200"/>
            <a:ext cx="403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k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 = rate constant</a:t>
            </a:r>
            <a:endParaRPr lang="en-US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4800600" y="5410200"/>
            <a:ext cx="403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t</a:t>
            </a:r>
            <a:r>
              <a:rPr lang="en-US" dirty="0">
                <a:solidFill>
                  <a:srgbClr val="000000"/>
                </a:solidFill>
              </a:rPr>
              <a:t>  = elapsed time</a:t>
            </a:r>
            <a:endParaRPr lang="en-US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  <p:bldP spid="26632" grpId="0"/>
      <p:bldP spid="26633" grpId="0"/>
      <p:bldP spid="266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8486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u="sng" dirty="0" smtClean="0">
                <a:solidFill>
                  <a:srgbClr val="000000"/>
                </a:solidFill>
              </a:rPr>
              <a:t>Calculating Half-life</a:t>
            </a:r>
          </a:p>
        </p:txBody>
      </p:sp>
      <p:graphicFrame>
        <p:nvGraphicFramePr>
          <p:cNvPr id="10242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1801229"/>
              </p:ext>
            </p:extLst>
          </p:nvPr>
        </p:nvGraphicFramePr>
        <p:xfrm>
          <a:off x="2286000" y="1524000"/>
          <a:ext cx="4953000" cy="168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8" name="Equation" r:id="rId4" imgW="1155600" imgH="393480" progId="Equation.DSMT4">
                  <p:embed/>
                </p:oleObj>
              </mc:Choice>
              <mc:Fallback>
                <p:oleObj name="Equation" r:id="rId4" imgW="1155600" imgH="3934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524000"/>
                        <a:ext cx="4953000" cy="1687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990600" y="3581400"/>
            <a:ext cx="77120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t</a:t>
            </a:r>
            <a:r>
              <a:rPr lang="en-US" sz="3600" i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1/2 </a:t>
            </a:r>
            <a:r>
              <a:rPr lang="en-US" sz="3600" dirty="0">
                <a:solidFill>
                  <a:srgbClr val="000000"/>
                </a:solidFill>
              </a:rPr>
              <a:t>= Half-life (units dependent on rate </a:t>
            </a:r>
            <a:r>
              <a:rPr lang="en-US" sz="3600" dirty="0" smtClean="0">
                <a:solidFill>
                  <a:srgbClr val="000000"/>
                </a:solidFill>
              </a:rPr>
              <a:t>constant</a:t>
            </a:r>
            <a:r>
              <a:rPr lang="en-US" sz="3600" dirty="0">
                <a:solidFill>
                  <a:srgbClr val="000000"/>
                </a:solidFill>
              </a:rPr>
              <a:t>, </a:t>
            </a:r>
            <a:r>
              <a:rPr lang="en-US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k</a:t>
            </a:r>
            <a:r>
              <a:rPr lang="en-US" sz="3600" dirty="0">
                <a:solidFill>
                  <a:srgbClr val="000000"/>
                </a:solidFill>
              </a:rPr>
              <a:t>)</a:t>
            </a:r>
            <a:endParaRPr lang="en-US" sz="3600" i="1" baseline="-250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5438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Nuclear Symbols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699125" y="1673225"/>
            <a:ext cx="2825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Element symbol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04800" y="1143000"/>
            <a:ext cx="29908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Mass number, A</a:t>
            </a: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 (p</a:t>
            </a:r>
            <a:r>
              <a:rPr lang="en-US" baseline="30000" dirty="0">
                <a:solidFill>
                  <a:schemeClr val="bg2">
                    <a:lumMod val="50000"/>
                  </a:schemeClr>
                </a:solidFill>
              </a:rPr>
              <a:t>+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+ n</a:t>
            </a:r>
            <a:r>
              <a:rPr lang="en-US" baseline="30000" dirty="0">
                <a:solidFill>
                  <a:schemeClr val="bg2">
                    <a:lumMod val="50000"/>
                  </a:schemeClr>
                </a:solidFill>
              </a:rPr>
              <a:t>o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)</a:t>
            </a:r>
            <a:endParaRPr lang="en-US" baseline="30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33400" y="3733800"/>
            <a:ext cx="32940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Atomic number, Z</a:t>
            </a: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(number of p</a:t>
            </a:r>
            <a:r>
              <a:rPr lang="en-US" baseline="30000" dirty="0">
                <a:solidFill>
                  <a:schemeClr val="bg2">
                    <a:lumMod val="50000"/>
                  </a:schemeClr>
                </a:solidFill>
              </a:rPr>
              <a:t>+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2286000" y="1676400"/>
            <a:ext cx="914400" cy="381000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3124200" y="3200400"/>
            <a:ext cx="457200" cy="381000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H="1">
            <a:off x="5029200" y="1981200"/>
            <a:ext cx="609600" cy="228600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3276600" y="1905000"/>
          <a:ext cx="1828801" cy="1447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name="Equation" r:id="rId4" imgW="304560" imgH="241200" progId="Equation.3">
                  <p:embed/>
                </p:oleObj>
              </mc:Choice>
              <mc:Fallback>
                <p:oleObj name="Equation" r:id="rId4" imgW="304560" imgH="2412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1905000"/>
                        <a:ext cx="1828801" cy="14478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/>
      <p:bldP spid="5126" grpId="0"/>
      <p:bldP spid="5127" grpId="0" animBg="1"/>
      <p:bldP spid="5128" grpId="0" animBg="1"/>
      <p:bldP spid="512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153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Sample Half-Lives</a:t>
            </a:r>
          </a:p>
        </p:txBody>
      </p:sp>
      <p:pic>
        <p:nvPicPr>
          <p:cNvPr id="23555" name="Picture 3" descr="samplehalflive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990600"/>
            <a:ext cx="9144000" cy="5867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Balancing Nuclear Equations</a:t>
            </a: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1590737"/>
              </p:ext>
            </p:extLst>
          </p:nvPr>
        </p:nvGraphicFramePr>
        <p:xfrm>
          <a:off x="862013" y="2895600"/>
          <a:ext cx="7646987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4" name="Equation" r:id="rId4" imgW="1815840" imgH="241200" progId="Equation.DSMT4">
                  <p:embed/>
                </p:oleObj>
              </mc:Choice>
              <mc:Fallback>
                <p:oleObj name="Equation" r:id="rId4" imgW="1815840" imgH="241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2013" y="2895600"/>
                        <a:ext cx="7646987" cy="101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2590800" y="1295400"/>
            <a:ext cx="38814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</a:t>
            </a:r>
            <a:r>
              <a:rPr lang="en-US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reactants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</a:t>
            </a:r>
            <a:r>
              <a:rPr lang="en-US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endParaRPr lang="en-US" baseline="-25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2624138" y="5029200"/>
            <a:ext cx="38528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</a:t>
            </a:r>
            <a:r>
              <a:rPr lang="en-US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en-US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reactants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</a:t>
            </a:r>
            <a:r>
              <a:rPr lang="en-US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en-US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endParaRPr lang="en-US" baseline="-25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990600" y="2057400"/>
            <a:ext cx="7391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235   + 1    =  142    +   91     + 3(1)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914400" y="4267200"/>
            <a:ext cx="7543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92   +   0    =   56    +   36     +  3(0)</a:t>
            </a:r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 flipV="1">
            <a:off x="1295400" y="2590800"/>
            <a:ext cx="0" cy="30480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03" name="Line 11"/>
          <p:cNvSpPr>
            <a:spLocks noChangeShapeType="1"/>
          </p:cNvSpPr>
          <p:nvPr/>
        </p:nvSpPr>
        <p:spPr bwMode="auto">
          <a:xfrm flipV="1">
            <a:off x="2667000" y="2590800"/>
            <a:ext cx="0" cy="30480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04" name="Line 12"/>
          <p:cNvSpPr>
            <a:spLocks noChangeShapeType="1"/>
          </p:cNvSpPr>
          <p:nvPr/>
        </p:nvSpPr>
        <p:spPr bwMode="auto">
          <a:xfrm flipV="1">
            <a:off x="4343400" y="2590800"/>
            <a:ext cx="0" cy="30480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05" name="Line 13"/>
          <p:cNvSpPr>
            <a:spLocks noChangeShapeType="1"/>
          </p:cNvSpPr>
          <p:nvPr/>
        </p:nvSpPr>
        <p:spPr bwMode="auto">
          <a:xfrm flipV="1">
            <a:off x="6096000" y="2590800"/>
            <a:ext cx="0" cy="30480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06" name="Line 14"/>
          <p:cNvSpPr>
            <a:spLocks noChangeShapeType="1"/>
          </p:cNvSpPr>
          <p:nvPr/>
        </p:nvSpPr>
        <p:spPr bwMode="auto">
          <a:xfrm flipV="1">
            <a:off x="7924800" y="2667000"/>
            <a:ext cx="0" cy="30480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07" name="Line 15"/>
          <p:cNvSpPr>
            <a:spLocks noChangeShapeType="1"/>
          </p:cNvSpPr>
          <p:nvPr/>
        </p:nvSpPr>
        <p:spPr bwMode="auto">
          <a:xfrm flipV="1">
            <a:off x="7620000" y="2667000"/>
            <a:ext cx="0" cy="30480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08" name="Line 16"/>
          <p:cNvSpPr>
            <a:spLocks noChangeShapeType="1"/>
          </p:cNvSpPr>
          <p:nvPr/>
        </p:nvSpPr>
        <p:spPr bwMode="auto">
          <a:xfrm>
            <a:off x="1219200" y="3886200"/>
            <a:ext cx="0" cy="38100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09" name="Line 17"/>
          <p:cNvSpPr>
            <a:spLocks noChangeShapeType="1"/>
          </p:cNvSpPr>
          <p:nvPr/>
        </p:nvSpPr>
        <p:spPr bwMode="auto">
          <a:xfrm>
            <a:off x="2667000" y="3886200"/>
            <a:ext cx="0" cy="38100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10" name="Line 18"/>
          <p:cNvSpPr>
            <a:spLocks noChangeShapeType="1"/>
          </p:cNvSpPr>
          <p:nvPr/>
        </p:nvSpPr>
        <p:spPr bwMode="auto">
          <a:xfrm>
            <a:off x="4267200" y="3886200"/>
            <a:ext cx="0" cy="38100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11" name="Line 19"/>
          <p:cNvSpPr>
            <a:spLocks noChangeShapeType="1"/>
          </p:cNvSpPr>
          <p:nvPr/>
        </p:nvSpPr>
        <p:spPr bwMode="auto">
          <a:xfrm>
            <a:off x="6019800" y="3886200"/>
            <a:ext cx="0" cy="38100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12" name="Line 20"/>
          <p:cNvSpPr>
            <a:spLocks noChangeShapeType="1"/>
          </p:cNvSpPr>
          <p:nvPr/>
        </p:nvSpPr>
        <p:spPr bwMode="auto">
          <a:xfrm>
            <a:off x="8001000" y="3886200"/>
            <a:ext cx="0" cy="38100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13" name="Line 21"/>
          <p:cNvSpPr>
            <a:spLocks noChangeShapeType="1"/>
          </p:cNvSpPr>
          <p:nvPr/>
        </p:nvSpPr>
        <p:spPr bwMode="auto">
          <a:xfrm>
            <a:off x="7696200" y="3810000"/>
            <a:ext cx="0" cy="38100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/>
      <p:bldP spid="33799" grpId="0"/>
      <p:bldP spid="33800" grpId="0"/>
      <p:bldP spid="33801" grpId="0"/>
      <p:bldP spid="33802" grpId="0" animBg="1"/>
      <p:bldP spid="33803" grpId="0" animBg="1"/>
      <p:bldP spid="33804" grpId="0" animBg="1"/>
      <p:bldP spid="33805" grpId="0" animBg="1"/>
      <p:bldP spid="33806" grpId="0" animBg="1"/>
      <p:bldP spid="33807" grpId="0" animBg="1"/>
      <p:bldP spid="33808" grpId="0" animBg="1"/>
      <p:bldP spid="33809" grpId="0" animBg="1"/>
      <p:bldP spid="33810" grpId="0" animBg="1"/>
      <p:bldP spid="33811" grpId="0" animBg="1"/>
      <p:bldP spid="33812" grpId="0" animBg="1"/>
      <p:bldP spid="338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u="sng" dirty="0" smtClean="0">
                <a:solidFill>
                  <a:srgbClr val="000000"/>
                </a:solidFill>
              </a:rPr>
              <a:t>Balancing Nuclear Equations #2</a:t>
            </a:r>
          </a:p>
        </p:txBody>
      </p:sp>
      <p:graphicFrame>
        <p:nvGraphicFramePr>
          <p:cNvPr id="2050" name="Object 9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247911"/>
              </p:ext>
            </p:extLst>
          </p:nvPr>
        </p:nvGraphicFramePr>
        <p:xfrm>
          <a:off x="2416175" y="2743200"/>
          <a:ext cx="3698875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6" name="Equation" r:id="rId4" imgW="863280" imgH="241200" progId="Equation.DSMT4">
                  <p:embed/>
                </p:oleObj>
              </mc:Choice>
              <mc:Fallback>
                <p:oleObj name="Equation" r:id="rId4" imgW="863280" imgH="2412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6175" y="2743200"/>
                        <a:ext cx="3698875" cy="1033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3352800" y="1524000"/>
            <a:ext cx="2587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226 = 4 + ____</a:t>
            </a:r>
          </a:p>
        </p:txBody>
      </p:sp>
      <p:sp>
        <p:nvSpPr>
          <p:cNvPr id="30734" name="Line 14"/>
          <p:cNvSpPr>
            <a:spLocks noChangeShapeType="1"/>
          </p:cNvSpPr>
          <p:nvPr/>
        </p:nvSpPr>
        <p:spPr bwMode="auto">
          <a:xfrm flipV="1">
            <a:off x="3048000" y="1981200"/>
            <a:ext cx="533400" cy="8382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5" name="Line 15"/>
          <p:cNvSpPr>
            <a:spLocks noChangeShapeType="1"/>
          </p:cNvSpPr>
          <p:nvPr/>
        </p:nvSpPr>
        <p:spPr bwMode="auto">
          <a:xfrm flipH="1" flipV="1">
            <a:off x="4648200" y="1981200"/>
            <a:ext cx="152400" cy="7620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7" name="Text Box 17"/>
          <p:cNvSpPr txBox="1">
            <a:spLocks noChangeArrowheads="1"/>
          </p:cNvSpPr>
          <p:nvPr/>
        </p:nvSpPr>
        <p:spPr bwMode="auto">
          <a:xfrm>
            <a:off x="5181600" y="1462088"/>
            <a:ext cx="717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</a:rPr>
              <a:t>222</a:t>
            </a:r>
          </a:p>
        </p:txBody>
      </p:sp>
      <p:sp>
        <p:nvSpPr>
          <p:cNvPr id="30738" name="Line 18"/>
          <p:cNvSpPr>
            <a:spLocks noChangeShapeType="1"/>
          </p:cNvSpPr>
          <p:nvPr/>
        </p:nvSpPr>
        <p:spPr bwMode="auto">
          <a:xfrm>
            <a:off x="5562600" y="1981200"/>
            <a:ext cx="838200" cy="8382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6019800" y="2743200"/>
            <a:ext cx="717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</a:rPr>
              <a:t>222</a:t>
            </a:r>
          </a:p>
        </p:txBody>
      </p:sp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3429000" y="4392613"/>
            <a:ext cx="2211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88 = 2 + ___</a:t>
            </a:r>
          </a:p>
        </p:txBody>
      </p:sp>
      <p:sp>
        <p:nvSpPr>
          <p:cNvPr id="30741" name="Line 21"/>
          <p:cNvSpPr>
            <a:spLocks noChangeShapeType="1"/>
          </p:cNvSpPr>
          <p:nvPr/>
        </p:nvSpPr>
        <p:spPr bwMode="auto">
          <a:xfrm>
            <a:off x="2895600" y="3657600"/>
            <a:ext cx="609600" cy="6858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42" name="Line 22"/>
          <p:cNvSpPr>
            <a:spLocks noChangeShapeType="1"/>
          </p:cNvSpPr>
          <p:nvPr/>
        </p:nvSpPr>
        <p:spPr bwMode="auto">
          <a:xfrm flipH="1">
            <a:off x="4572000" y="3657600"/>
            <a:ext cx="228600" cy="6858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43" name="Text Box 23"/>
          <p:cNvSpPr txBox="1">
            <a:spLocks noChangeArrowheads="1"/>
          </p:cNvSpPr>
          <p:nvPr/>
        </p:nvSpPr>
        <p:spPr bwMode="auto">
          <a:xfrm>
            <a:off x="5029200" y="434340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</a:rPr>
              <a:t>86</a:t>
            </a:r>
          </a:p>
        </p:txBody>
      </p:sp>
      <p:sp>
        <p:nvSpPr>
          <p:cNvPr id="30744" name="Line 24"/>
          <p:cNvSpPr>
            <a:spLocks noChangeShapeType="1"/>
          </p:cNvSpPr>
          <p:nvPr/>
        </p:nvSpPr>
        <p:spPr bwMode="auto">
          <a:xfrm flipV="1">
            <a:off x="5410200" y="3810000"/>
            <a:ext cx="762000" cy="6096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45" name="Text Box 25"/>
          <p:cNvSpPr txBox="1">
            <a:spLocks noChangeArrowheads="1"/>
          </p:cNvSpPr>
          <p:nvPr/>
        </p:nvSpPr>
        <p:spPr bwMode="auto">
          <a:xfrm>
            <a:off x="6089650" y="320040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00000"/>
                </a:solidFill>
                <a:latin typeface="Times New Roman" pitchFamily="18" charset="0"/>
              </a:rPr>
              <a:t>86</a:t>
            </a:r>
          </a:p>
        </p:txBody>
      </p:sp>
      <p:sp>
        <p:nvSpPr>
          <p:cNvPr id="30746" name="Text Box 26"/>
          <p:cNvSpPr txBox="1">
            <a:spLocks noChangeArrowheads="1"/>
          </p:cNvSpPr>
          <p:nvPr/>
        </p:nvSpPr>
        <p:spPr bwMode="auto">
          <a:xfrm>
            <a:off x="1905000" y="5181600"/>
            <a:ext cx="5545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Atomic number 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86</a:t>
            </a:r>
            <a:r>
              <a:rPr lang="en-US">
                <a:solidFill>
                  <a:srgbClr val="000000"/>
                </a:solidFill>
              </a:rPr>
              <a:t> is radon, 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Rn</a:t>
            </a:r>
          </a:p>
        </p:txBody>
      </p:sp>
      <p:sp>
        <p:nvSpPr>
          <p:cNvPr id="30747" name="Line 27"/>
          <p:cNvSpPr>
            <a:spLocks noChangeShapeType="1"/>
          </p:cNvSpPr>
          <p:nvPr/>
        </p:nvSpPr>
        <p:spPr bwMode="auto">
          <a:xfrm flipH="1" flipV="1">
            <a:off x="7010400" y="3733800"/>
            <a:ext cx="152400" cy="14478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48" name="Text Box 28"/>
          <p:cNvSpPr txBox="1">
            <a:spLocks noChangeArrowheads="1"/>
          </p:cNvSpPr>
          <p:nvPr/>
        </p:nvSpPr>
        <p:spPr bwMode="auto">
          <a:xfrm>
            <a:off x="6553200" y="2895600"/>
            <a:ext cx="8620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0" i="1" dirty="0" err="1">
                <a:solidFill>
                  <a:srgbClr val="C00000"/>
                </a:solidFill>
                <a:latin typeface="Times New Roman" pitchFamily="18" charset="0"/>
              </a:rPr>
              <a:t>Rn</a:t>
            </a:r>
            <a:endParaRPr lang="en-US" sz="4800" b="0" i="1" dirty="0">
              <a:solidFill>
                <a:srgbClr val="C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0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0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0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1" grpId="0"/>
      <p:bldP spid="30734" grpId="0" animBg="1"/>
      <p:bldP spid="30735" grpId="0" animBg="1"/>
      <p:bldP spid="30737" grpId="0"/>
      <p:bldP spid="30738" grpId="0" animBg="1"/>
      <p:bldP spid="30740" grpId="0"/>
      <p:bldP spid="30741" grpId="0" animBg="1"/>
      <p:bldP spid="30742" grpId="0" animBg="1"/>
      <p:bldP spid="30743" grpId="0"/>
      <p:bldP spid="30744" grpId="0" animBg="1"/>
      <p:bldP spid="30745" grpId="0"/>
      <p:bldP spid="30746" grpId="0"/>
      <p:bldP spid="30747" grpId="0" animBg="1"/>
      <p:bldP spid="307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u="sng" dirty="0" smtClean="0">
                <a:solidFill>
                  <a:srgbClr val="000000"/>
                </a:solidFill>
              </a:rPr>
              <a:t>Balancing Nuclear Equations #3</a:t>
            </a:r>
          </a:p>
        </p:txBody>
      </p:sp>
      <p:graphicFrame>
        <p:nvGraphicFramePr>
          <p:cNvPr id="3074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0004335"/>
              </p:ext>
            </p:extLst>
          </p:nvPr>
        </p:nvGraphicFramePr>
        <p:xfrm>
          <a:off x="990600" y="2746375"/>
          <a:ext cx="6019800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8" name="Equation" r:id="rId4" imgW="1511280" imgH="241200" progId="Equation.DSMT4">
                  <p:embed/>
                </p:oleObj>
              </mc:Choice>
              <mc:Fallback>
                <p:oleObj name="Equation" r:id="rId4" imgW="1511280" imgH="241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746375"/>
                        <a:ext cx="6019800" cy="960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752600" y="1371600"/>
            <a:ext cx="4768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235 + 1 = 139 + 2(1) +  ____</a:t>
            </a:r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 flipV="1">
            <a:off x="1447800" y="1905000"/>
            <a:ext cx="533400" cy="8382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 flipV="1">
            <a:off x="2895600" y="1905000"/>
            <a:ext cx="76200" cy="8382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5791200" y="130968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</a:rPr>
              <a:t>95</a:t>
            </a:r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6172200" y="1828800"/>
            <a:ext cx="838200" cy="8382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5486400" y="428148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</a:rPr>
              <a:t>39</a:t>
            </a: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1981993" y="4348843"/>
            <a:ext cx="426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92 + 0 = 53 + 2(0) + _</a:t>
            </a:r>
            <a:r>
              <a:rPr lang="en-US" sz="2400" dirty="0">
                <a:solidFill>
                  <a:srgbClr val="C00000"/>
                </a:solidFill>
              </a:rPr>
              <a:t>__</a:t>
            </a:r>
            <a:r>
              <a:rPr lang="en-US" sz="2400" dirty="0">
                <a:solidFill>
                  <a:srgbClr val="000000"/>
                </a:solidFill>
              </a:rPr>
              <a:t>_</a:t>
            </a:r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7086600" y="320040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</a:rPr>
              <a:t>39</a:t>
            </a:r>
          </a:p>
        </p:txBody>
      </p:sp>
      <p:sp>
        <p:nvSpPr>
          <p:cNvPr id="32783" name="Line 15"/>
          <p:cNvSpPr>
            <a:spLocks noChangeShapeType="1"/>
          </p:cNvSpPr>
          <p:nvPr/>
        </p:nvSpPr>
        <p:spPr bwMode="auto">
          <a:xfrm flipV="1">
            <a:off x="6096000" y="3657600"/>
            <a:ext cx="762000" cy="6096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84" name="Text Box 16"/>
          <p:cNvSpPr txBox="1">
            <a:spLocks noChangeArrowheads="1"/>
          </p:cNvSpPr>
          <p:nvPr/>
        </p:nvSpPr>
        <p:spPr bwMode="auto">
          <a:xfrm>
            <a:off x="7086600" y="275748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</a:rPr>
              <a:t>95</a:t>
            </a: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1905000" y="5181600"/>
            <a:ext cx="5661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Atomic number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</a:rPr>
              <a:t>39</a:t>
            </a:r>
            <a:r>
              <a:rPr lang="en-US" dirty="0">
                <a:solidFill>
                  <a:srgbClr val="000000"/>
                </a:solidFill>
              </a:rPr>
              <a:t> is yttrium,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32786" name="Line 18"/>
          <p:cNvSpPr>
            <a:spLocks noChangeShapeType="1"/>
          </p:cNvSpPr>
          <p:nvPr/>
        </p:nvSpPr>
        <p:spPr bwMode="auto">
          <a:xfrm flipV="1">
            <a:off x="7391400" y="3581400"/>
            <a:ext cx="304800" cy="16002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7620000" y="2833688"/>
            <a:ext cx="6096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b="0" i="1" dirty="0">
                <a:solidFill>
                  <a:srgbClr val="C00000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32789" name="Line 21"/>
          <p:cNvSpPr>
            <a:spLocks noChangeShapeType="1"/>
          </p:cNvSpPr>
          <p:nvPr/>
        </p:nvSpPr>
        <p:spPr bwMode="auto">
          <a:xfrm flipH="1" flipV="1">
            <a:off x="3962400" y="1828800"/>
            <a:ext cx="457200" cy="9144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90" name="Line 22"/>
          <p:cNvSpPr>
            <a:spLocks noChangeShapeType="1"/>
          </p:cNvSpPr>
          <p:nvPr/>
        </p:nvSpPr>
        <p:spPr bwMode="auto">
          <a:xfrm flipH="1" flipV="1">
            <a:off x="4724400" y="1905000"/>
            <a:ext cx="838200" cy="9144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91" name="Line 23"/>
          <p:cNvSpPr>
            <a:spLocks noChangeShapeType="1"/>
          </p:cNvSpPr>
          <p:nvPr/>
        </p:nvSpPr>
        <p:spPr bwMode="auto">
          <a:xfrm flipH="1" flipV="1">
            <a:off x="5029200" y="1828800"/>
            <a:ext cx="838200" cy="9144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93" name="Line 25"/>
          <p:cNvSpPr>
            <a:spLocks noChangeShapeType="1"/>
          </p:cNvSpPr>
          <p:nvPr/>
        </p:nvSpPr>
        <p:spPr bwMode="auto">
          <a:xfrm>
            <a:off x="1524000" y="3581400"/>
            <a:ext cx="609600" cy="7620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95" name="Line 27"/>
          <p:cNvSpPr>
            <a:spLocks noChangeShapeType="1"/>
          </p:cNvSpPr>
          <p:nvPr/>
        </p:nvSpPr>
        <p:spPr bwMode="auto">
          <a:xfrm>
            <a:off x="2819400" y="3657600"/>
            <a:ext cx="152400" cy="6096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96" name="Line 28"/>
          <p:cNvSpPr>
            <a:spLocks noChangeShapeType="1"/>
          </p:cNvSpPr>
          <p:nvPr/>
        </p:nvSpPr>
        <p:spPr bwMode="auto">
          <a:xfrm flipH="1">
            <a:off x="3810000" y="3657600"/>
            <a:ext cx="609600" cy="6096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98" name="Line 30"/>
          <p:cNvSpPr>
            <a:spLocks noChangeShapeType="1"/>
          </p:cNvSpPr>
          <p:nvPr/>
        </p:nvSpPr>
        <p:spPr bwMode="auto">
          <a:xfrm flipH="1">
            <a:off x="4648200" y="3505200"/>
            <a:ext cx="838200" cy="7620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99" name="Line 31"/>
          <p:cNvSpPr>
            <a:spLocks noChangeShapeType="1"/>
          </p:cNvSpPr>
          <p:nvPr/>
        </p:nvSpPr>
        <p:spPr bwMode="auto">
          <a:xfrm flipH="1">
            <a:off x="4953000" y="3581400"/>
            <a:ext cx="838200" cy="762000"/>
          </a:xfrm>
          <a:prstGeom prst="line">
            <a:avLst/>
          </a:prstGeom>
          <a:noFill/>
          <a:ln w="2857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4" grpId="0" animBg="1"/>
      <p:bldP spid="32775" grpId="0" animBg="1"/>
      <p:bldP spid="32776" grpId="0"/>
      <p:bldP spid="32777" grpId="0" animBg="1"/>
      <p:bldP spid="32778" grpId="0"/>
      <p:bldP spid="32779" grpId="0"/>
      <p:bldP spid="32782" grpId="0"/>
      <p:bldP spid="32783" grpId="0" animBg="1"/>
      <p:bldP spid="32784" grpId="0"/>
      <p:bldP spid="32785" grpId="0"/>
      <p:bldP spid="32786" grpId="0" animBg="1"/>
      <p:bldP spid="32787" grpId="0"/>
      <p:bldP spid="32789" grpId="0" animBg="1"/>
      <p:bldP spid="32790" grpId="0" animBg="1"/>
      <p:bldP spid="32791" grpId="0" animBg="1"/>
      <p:bldP spid="32791" grpId="1" animBg="1"/>
      <p:bldP spid="32793" grpId="0" animBg="1"/>
      <p:bldP spid="32795" grpId="0" animBg="1"/>
      <p:bldP spid="32796" grpId="0" animBg="1"/>
      <p:bldP spid="32798" grpId="0" animBg="1"/>
      <p:bldP spid="3279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077200" cy="762000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en-US" sz="3200" dirty="0" smtClean="0">
                <a:solidFill>
                  <a:srgbClr val="000000"/>
                </a:solidFill>
              </a:rPr>
              <a:t>Alpha Decay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143000"/>
            <a:ext cx="4038600" cy="1981200"/>
          </a:xfrm>
        </p:spPr>
        <p:txBody>
          <a:bodyPr lIns="90488" tIns="44450" rIns="90488" bIns="44450"/>
          <a:lstStyle/>
          <a:p>
            <a:pPr eaLnBrk="1" hangingPunct="1"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2800" smtClean="0">
                <a:solidFill>
                  <a:srgbClr val="000000"/>
                </a:solidFill>
              </a:rPr>
              <a:t>Alpha production (</a:t>
            </a:r>
            <a:r>
              <a:rPr lang="en-US" sz="2800" smtClean="0">
                <a:solidFill>
                  <a:srgbClr val="000000"/>
                </a:solidFill>
                <a:latin typeface="Symbol" pitchFamily="18" charset="2"/>
              </a:rPr>
              <a:t>a</a:t>
            </a:r>
            <a:r>
              <a:rPr lang="en-US" sz="2800" smtClean="0">
                <a:solidFill>
                  <a:srgbClr val="000000"/>
                </a:solidFill>
              </a:rPr>
              <a:t>):  </a:t>
            </a:r>
          </a:p>
          <a:p>
            <a:pPr eaLnBrk="1" hangingPunct="1"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2800" smtClean="0">
                <a:solidFill>
                  <a:srgbClr val="000000"/>
                </a:solidFill>
              </a:rPr>
              <a:t>an alpha particle is a</a:t>
            </a:r>
          </a:p>
          <a:p>
            <a:pPr eaLnBrk="1" hangingPunct="1"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2800" smtClean="0">
                <a:solidFill>
                  <a:srgbClr val="000000"/>
                </a:solidFill>
              </a:rPr>
              <a:t>helium nucleus</a:t>
            </a:r>
          </a:p>
          <a:p>
            <a:pPr eaLnBrk="1" hangingPunct="1">
              <a:buFontTx/>
              <a:buNone/>
              <a:defRPr/>
            </a:pPr>
            <a:endParaRPr lang="en-US" smtClean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en-US" sz="1800" smtClean="0">
              <a:solidFill>
                <a:srgbClr val="000000"/>
              </a:solidFill>
            </a:endParaRPr>
          </a:p>
        </p:txBody>
      </p:sp>
      <p:graphicFrame>
        <p:nvGraphicFramePr>
          <p:cNvPr id="22545" name="Object 17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870266222"/>
              </p:ext>
            </p:extLst>
          </p:nvPr>
        </p:nvGraphicFramePr>
        <p:xfrm>
          <a:off x="2087563" y="2743200"/>
          <a:ext cx="5121275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6" name="Equation" r:id="rId4" imgW="1180800" imgH="241200" progId="Equation.DSMT4">
                  <p:embed/>
                </p:oleObj>
              </mc:Choice>
              <mc:Fallback>
                <p:oleObj name="Equation" r:id="rId4" imgW="1180800" imgH="24120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7563" y="2743200"/>
                        <a:ext cx="5121275" cy="1046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762000" y="5181600"/>
            <a:ext cx="8001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>
                <a:solidFill>
                  <a:srgbClr val="000000"/>
                </a:solidFill>
              </a:rPr>
              <a:t>Alpha decay is limited to heavy, radioactive</a:t>
            </a:r>
          </a:p>
          <a:p>
            <a:pPr marL="342900" indent="-342900"/>
            <a:r>
              <a:rPr lang="en-US">
                <a:solidFill>
                  <a:srgbClr val="000000"/>
                </a:solidFill>
              </a:rPr>
              <a:t>nuclei</a:t>
            </a:r>
          </a:p>
        </p:txBody>
      </p:sp>
      <p:graphicFrame>
        <p:nvGraphicFramePr>
          <p:cNvPr id="22548" name="Object 20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689405801"/>
              </p:ext>
            </p:extLst>
          </p:nvPr>
        </p:nvGraphicFramePr>
        <p:xfrm>
          <a:off x="2141538" y="3962400"/>
          <a:ext cx="4706937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7" name="Equation" r:id="rId6" imgW="1091880" imgH="241200" progId="Equation.DSMT4">
                  <p:embed/>
                </p:oleObj>
              </mc:Choice>
              <mc:Fallback>
                <p:oleObj name="Equation" r:id="rId6" imgW="1091880" imgH="24120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1538" y="3962400"/>
                        <a:ext cx="4706937" cy="1039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50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5271371"/>
              </p:ext>
            </p:extLst>
          </p:nvPr>
        </p:nvGraphicFramePr>
        <p:xfrm>
          <a:off x="4778375" y="1344613"/>
          <a:ext cx="3776663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8" name="Equation" r:id="rId8" imgW="876240" imgH="241200" progId="Equation.DSMT4">
                  <p:embed/>
                </p:oleObj>
              </mc:Choice>
              <mc:Fallback>
                <p:oleObj name="Equation" r:id="rId8" imgW="876240" imgH="24120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8375" y="1344613"/>
                        <a:ext cx="3776663" cy="1041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867400" y="762000"/>
            <a:ext cx="32766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Alpha Radiation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553200" y="2971800"/>
            <a:ext cx="23780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Limited to VERY large nucleii.</a:t>
            </a:r>
          </a:p>
        </p:txBody>
      </p:sp>
      <p:pic>
        <p:nvPicPr>
          <p:cNvPr id="22530" name="Picture 2" descr="http://upload.wikimedia.org/wikipedia/commons/thumb/7/79/Alpha_Decay.svg/500px-Alpha_Decay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143000"/>
            <a:ext cx="5939118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696200" cy="685800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en-US" sz="3200" smtClean="0">
                <a:solidFill>
                  <a:srgbClr val="000000"/>
                </a:solidFill>
              </a:rPr>
              <a:t>Beta Decay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066800"/>
            <a:ext cx="4648200" cy="1752600"/>
          </a:xfrm>
        </p:spPr>
        <p:txBody>
          <a:bodyPr lIns="90488" tIns="44450" rIns="90488" bIns="44450"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Beta production (</a:t>
            </a:r>
            <a:r>
              <a:rPr lang="en-US" sz="2800" dirty="0" smtClean="0">
                <a:solidFill>
                  <a:srgbClr val="000000"/>
                </a:solidFill>
                <a:latin typeface="Symbol" pitchFamily="18" charset="2"/>
              </a:rPr>
              <a:t>b</a:t>
            </a:r>
            <a:r>
              <a:rPr lang="en-US" sz="2800" dirty="0" smtClean="0">
                <a:solidFill>
                  <a:srgbClr val="000000"/>
                </a:solidFill>
              </a:rPr>
              <a:t>):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A beta particle is an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electron ejected from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the nucleus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6159" name="Object 15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824318226"/>
              </p:ext>
            </p:extLst>
          </p:nvPr>
        </p:nvGraphicFramePr>
        <p:xfrm>
          <a:off x="1905000" y="2743200"/>
          <a:ext cx="5334000" cy="110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0" name="Equation" r:id="rId4" imgW="1168200" imgH="241200" progId="Equation.DSMT4">
                  <p:embed/>
                </p:oleObj>
              </mc:Choice>
              <mc:Fallback>
                <p:oleObj name="Equation" r:id="rId4" imgW="1168200" imgH="24120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743200"/>
                        <a:ext cx="5334000" cy="1101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457200" y="5334000"/>
            <a:ext cx="8169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Beta emission converts a neutron to a proton</a:t>
            </a:r>
          </a:p>
        </p:txBody>
      </p:sp>
      <p:graphicFrame>
        <p:nvGraphicFramePr>
          <p:cNvPr id="6161" name="Object 17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4179781002"/>
              </p:ext>
            </p:extLst>
          </p:nvPr>
        </p:nvGraphicFramePr>
        <p:xfrm>
          <a:off x="1905000" y="4114800"/>
          <a:ext cx="5410200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1" name="Equation" r:id="rId6" imgW="1206360" imgH="241200" progId="Equation.DSMT4">
                  <p:embed/>
                </p:oleObj>
              </mc:Choice>
              <mc:Fallback>
                <p:oleObj name="Equation" r:id="rId6" imgW="1206360" imgH="24120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114800"/>
                        <a:ext cx="5410200" cy="1081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63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2738002"/>
              </p:ext>
            </p:extLst>
          </p:nvPr>
        </p:nvGraphicFramePr>
        <p:xfrm>
          <a:off x="4968875" y="1265238"/>
          <a:ext cx="3322638" cy="117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2" name="Equation" r:id="rId8" imgW="685800" imgH="241200" progId="Equation.DSMT4">
                  <p:embed/>
                </p:oleObj>
              </mc:Choice>
              <mc:Fallback>
                <p:oleObj name="Equation" r:id="rId8" imgW="685800" imgH="24120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8875" y="1265238"/>
                        <a:ext cx="3322638" cy="1171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2514600" cy="1676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Beta Radiation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28600" y="2590800"/>
            <a:ext cx="24542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Converts a neutron into a proton.</a:t>
            </a:r>
          </a:p>
        </p:txBody>
      </p:sp>
      <p:pic>
        <p:nvPicPr>
          <p:cNvPr id="24578" name="Picture 2" descr="http://upload.wikimedia.org/wikipedia/commons/thumb/a/aa/Beta-minus_Decay.svg/500px-Beta-minus_Decay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838200"/>
            <a:ext cx="47625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1251</Words>
  <Application>Microsoft Office PowerPoint</Application>
  <PresentationFormat>Екран (4:3)</PresentationFormat>
  <Paragraphs>261</Paragraphs>
  <Slides>20</Slides>
  <Notes>20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2" baseType="lpstr">
      <vt:lpstr>chemistry</vt:lpstr>
      <vt:lpstr>Equation</vt:lpstr>
      <vt:lpstr>Nuclear Decay</vt:lpstr>
      <vt:lpstr>Nuclear Symbols</vt:lpstr>
      <vt:lpstr>Balancing Nuclear Equations</vt:lpstr>
      <vt:lpstr>Balancing Nuclear Equations #2</vt:lpstr>
      <vt:lpstr>Balancing Nuclear Equations #3</vt:lpstr>
      <vt:lpstr>Alpha Decay</vt:lpstr>
      <vt:lpstr>Alpha Radiation</vt:lpstr>
      <vt:lpstr>Beta Decay</vt:lpstr>
      <vt:lpstr>Beta Radiation</vt:lpstr>
      <vt:lpstr>Gamma Ray Production</vt:lpstr>
      <vt:lpstr>Gamma Ray Production</vt:lpstr>
      <vt:lpstr>Positron Production</vt:lpstr>
      <vt:lpstr>Electron Capture</vt:lpstr>
      <vt:lpstr>Types of Radiation</vt:lpstr>
      <vt:lpstr>Nuclear Stability</vt:lpstr>
      <vt:lpstr>A Decay Series</vt:lpstr>
      <vt:lpstr>Half-life</vt:lpstr>
      <vt:lpstr>Decay Kinetics</vt:lpstr>
      <vt:lpstr>Calculating Half-life</vt:lpstr>
      <vt:lpstr>Sample Half-Lives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Allan</dc:creator>
  <cp:lastModifiedBy>RomaK</cp:lastModifiedBy>
  <cp:revision>105</cp:revision>
  <dcterms:created xsi:type="dcterms:W3CDTF">2006-05-22T15:51:27Z</dcterms:created>
  <dcterms:modified xsi:type="dcterms:W3CDTF">2015-09-02T10:03:43Z</dcterms:modified>
</cp:coreProperties>
</file>